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2" r:id="rId13"/>
    <p:sldId id="274" r:id="rId14"/>
    <p:sldId id="267" r:id="rId15"/>
    <p:sldId id="268" r:id="rId16"/>
    <p:sldId id="277" r:id="rId17"/>
    <p:sldId id="269" r:id="rId18"/>
    <p:sldId id="270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9" autoAdjust="0"/>
    <p:restoredTop sz="94660"/>
  </p:normalViewPr>
  <p:slideViewPr>
    <p:cSldViewPr snapToGrid="0">
      <p:cViewPr varScale="1">
        <p:scale>
          <a:sx n="78" d="100"/>
          <a:sy n="78" d="100"/>
        </p:scale>
        <p:origin x="11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B7485B-1764-4C62-B963-06ACFD1703C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EB41518-30A1-4CE5-A6F2-F0F361F6EFF8}">
      <dgm:prSet/>
      <dgm:spPr/>
      <dgm:t>
        <a:bodyPr/>
        <a:lstStyle/>
        <a:p>
          <a:r>
            <a:rPr lang="en-US"/>
            <a:t>Era where RC cars moved its paradigm from simply scale models to high-performance models.</a:t>
          </a:r>
        </a:p>
      </dgm:t>
    </dgm:pt>
    <dgm:pt modelId="{5323EF23-2DD8-4754-94B0-DB1B514A7549}" type="parTrans" cxnId="{CBEDA33B-BE3C-4D57-8E64-2EB5A472FAD9}">
      <dgm:prSet/>
      <dgm:spPr/>
      <dgm:t>
        <a:bodyPr/>
        <a:lstStyle/>
        <a:p>
          <a:endParaRPr lang="en-US"/>
        </a:p>
      </dgm:t>
    </dgm:pt>
    <dgm:pt modelId="{EB533D58-F92D-4BA4-8306-80AB084FD961}" type="sibTrans" cxnId="{CBEDA33B-BE3C-4D57-8E64-2EB5A472FAD9}">
      <dgm:prSet/>
      <dgm:spPr/>
      <dgm:t>
        <a:bodyPr/>
        <a:lstStyle/>
        <a:p>
          <a:endParaRPr lang="en-US"/>
        </a:p>
      </dgm:t>
    </dgm:pt>
    <dgm:pt modelId="{80432705-50A3-41A6-9C8E-DD42DDFA3B02}">
      <dgm:prSet/>
      <dgm:spPr/>
      <dgm:t>
        <a:bodyPr/>
        <a:lstStyle/>
        <a:p>
          <a:r>
            <a:rPr lang="en-US"/>
            <a:t>Produced its award-winning buggy model, RC10 in 1984.</a:t>
          </a:r>
        </a:p>
      </dgm:t>
    </dgm:pt>
    <dgm:pt modelId="{F8DBC19C-7A28-4A4C-8330-5F672AA6D008}" type="parTrans" cxnId="{A056E68D-C9AB-46BB-AC48-6840E9B6B628}">
      <dgm:prSet/>
      <dgm:spPr/>
      <dgm:t>
        <a:bodyPr/>
        <a:lstStyle/>
        <a:p>
          <a:endParaRPr lang="en-US"/>
        </a:p>
      </dgm:t>
    </dgm:pt>
    <dgm:pt modelId="{665F1029-7723-4D4B-AAD6-F0739A54CF10}" type="sibTrans" cxnId="{A056E68D-C9AB-46BB-AC48-6840E9B6B628}">
      <dgm:prSet/>
      <dgm:spPr/>
      <dgm:t>
        <a:bodyPr/>
        <a:lstStyle/>
        <a:p>
          <a:endParaRPr lang="en-US"/>
        </a:p>
      </dgm:t>
    </dgm:pt>
    <dgm:pt modelId="{4DE7DBFF-760F-435F-A424-AAD3AE187D92}">
      <dgm:prSet/>
      <dgm:spPr/>
      <dgm:t>
        <a:bodyPr/>
        <a:lstStyle/>
        <a:p>
          <a:r>
            <a:rPr lang="en-US"/>
            <a:t>High- Grade car that featured aircraft-grade aluminum alloy body chassis. It also contained a transmission with adjustable ball differential that allowed the car to tune to any track conditions.</a:t>
          </a:r>
        </a:p>
      </dgm:t>
    </dgm:pt>
    <dgm:pt modelId="{9FFFD2ED-10DF-4A42-809E-EBDF30D53BE5}" type="parTrans" cxnId="{48AFCE80-2F49-45E5-B12B-2DF4BA5D8DEA}">
      <dgm:prSet/>
      <dgm:spPr/>
      <dgm:t>
        <a:bodyPr/>
        <a:lstStyle/>
        <a:p>
          <a:endParaRPr lang="en-US"/>
        </a:p>
      </dgm:t>
    </dgm:pt>
    <dgm:pt modelId="{0F4CD2F4-33C0-42CC-80A0-B45EE19DB42F}" type="sibTrans" cxnId="{48AFCE80-2F49-45E5-B12B-2DF4BA5D8DEA}">
      <dgm:prSet/>
      <dgm:spPr/>
      <dgm:t>
        <a:bodyPr/>
        <a:lstStyle/>
        <a:p>
          <a:endParaRPr lang="en-US"/>
        </a:p>
      </dgm:t>
    </dgm:pt>
    <dgm:pt modelId="{EF6C88F2-9B82-4C39-AE22-2D88DB50FF7E}">
      <dgm:prSet/>
      <dgm:spPr/>
      <dgm:t>
        <a:bodyPr/>
        <a:lstStyle/>
        <a:p>
          <a:r>
            <a:rPr lang="en-US"/>
            <a:t>In 1985, Tamiya introduced a 4WD buggy called the HotShot.</a:t>
          </a:r>
        </a:p>
      </dgm:t>
    </dgm:pt>
    <dgm:pt modelId="{8EFE8DF1-AAD6-491F-981D-D97ACB8394E4}" type="parTrans" cxnId="{D8C2210C-2736-4043-8D49-597C43D76EAF}">
      <dgm:prSet/>
      <dgm:spPr/>
      <dgm:t>
        <a:bodyPr/>
        <a:lstStyle/>
        <a:p>
          <a:endParaRPr lang="en-US"/>
        </a:p>
      </dgm:t>
    </dgm:pt>
    <dgm:pt modelId="{0E00DB6A-B434-45A6-A666-AFBEC5ECE0D3}" type="sibTrans" cxnId="{D8C2210C-2736-4043-8D49-597C43D76EAF}">
      <dgm:prSet/>
      <dgm:spPr/>
      <dgm:t>
        <a:bodyPr/>
        <a:lstStyle/>
        <a:p>
          <a:endParaRPr lang="en-US"/>
        </a:p>
      </dgm:t>
    </dgm:pt>
    <dgm:pt modelId="{4F046B07-C1F7-41EF-9492-ACBF89B07D03}">
      <dgm:prSet/>
      <dgm:spPr/>
      <dgm:t>
        <a:bodyPr/>
        <a:lstStyle/>
        <a:p>
          <a:r>
            <a:rPr lang="en-US"/>
            <a:t>Model was designed to survive slippery and dusty surfaces and claimed to be faster than its 2WD models.</a:t>
          </a:r>
        </a:p>
      </dgm:t>
    </dgm:pt>
    <dgm:pt modelId="{7F15BB07-5078-4996-917E-EEEF689F1D3A}" type="parTrans" cxnId="{A8A0A1DE-CC31-4C88-9558-40165A9AEA03}">
      <dgm:prSet/>
      <dgm:spPr/>
      <dgm:t>
        <a:bodyPr/>
        <a:lstStyle/>
        <a:p>
          <a:endParaRPr lang="en-US"/>
        </a:p>
      </dgm:t>
    </dgm:pt>
    <dgm:pt modelId="{E6F6022C-6B04-4F80-8B32-710A0E5DBB1B}" type="sibTrans" cxnId="{A8A0A1DE-CC31-4C88-9558-40165A9AEA03}">
      <dgm:prSet/>
      <dgm:spPr/>
      <dgm:t>
        <a:bodyPr/>
        <a:lstStyle/>
        <a:p>
          <a:endParaRPr lang="en-US"/>
        </a:p>
      </dgm:t>
    </dgm:pt>
    <dgm:pt modelId="{AD0A01AD-F4C8-4895-AB0D-85ABBB1FEDE0}">
      <dgm:prSet/>
      <dgm:spPr/>
      <dgm:t>
        <a:bodyPr/>
        <a:lstStyle/>
        <a:p>
          <a:r>
            <a:rPr lang="en-US"/>
            <a:t>Year of 1988 witnessed the popularity burst of 4WD off-road RC cars.</a:t>
          </a:r>
        </a:p>
      </dgm:t>
    </dgm:pt>
    <dgm:pt modelId="{E709D152-2636-4F1F-BB78-A3B5B105689D}" type="parTrans" cxnId="{8F61808A-C464-4B20-AA50-C2A58378E940}">
      <dgm:prSet/>
      <dgm:spPr/>
      <dgm:t>
        <a:bodyPr/>
        <a:lstStyle/>
        <a:p>
          <a:endParaRPr lang="en-US"/>
        </a:p>
      </dgm:t>
    </dgm:pt>
    <dgm:pt modelId="{E2E50791-4153-45D5-87E3-F73F9DE78420}" type="sibTrans" cxnId="{8F61808A-C464-4B20-AA50-C2A58378E940}">
      <dgm:prSet/>
      <dgm:spPr/>
      <dgm:t>
        <a:bodyPr/>
        <a:lstStyle/>
        <a:p>
          <a:endParaRPr lang="en-US"/>
        </a:p>
      </dgm:t>
    </dgm:pt>
    <dgm:pt modelId="{26031360-AD2B-4DB5-90CE-EA4E89CFA438}">
      <dgm:prSet/>
      <dgm:spPr/>
      <dgm:t>
        <a:bodyPr/>
        <a:lstStyle/>
        <a:p>
          <a:r>
            <a:rPr lang="en-US"/>
            <a:t>In 1989, Team Associated heated up the Associated-Losi rivalry by introducing another great car, the RC10L pan car.</a:t>
          </a:r>
        </a:p>
      </dgm:t>
    </dgm:pt>
    <dgm:pt modelId="{9B3807EA-98C3-4F4D-B217-3FEBD8348F96}" type="parTrans" cxnId="{B124A6D7-8E46-4BE9-92DD-6B6CCBF3F8D1}">
      <dgm:prSet/>
      <dgm:spPr/>
      <dgm:t>
        <a:bodyPr/>
        <a:lstStyle/>
        <a:p>
          <a:endParaRPr lang="en-US"/>
        </a:p>
      </dgm:t>
    </dgm:pt>
    <dgm:pt modelId="{4DB2D527-EAA3-4AA3-9C21-05BD6699E91F}" type="sibTrans" cxnId="{B124A6D7-8E46-4BE9-92DD-6B6CCBF3F8D1}">
      <dgm:prSet/>
      <dgm:spPr/>
      <dgm:t>
        <a:bodyPr/>
        <a:lstStyle/>
        <a:p>
          <a:endParaRPr lang="en-US"/>
        </a:p>
      </dgm:t>
    </dgm:pt>
    <dgm:pt modelId="{E406CBD3-138D-44B7-8DBA-37D090580085}" type="pres">
      <dgm:prSet presAssocID="{C9B7485B-1764-4C62-B963-06ACFD1703CE}" presName="linear" presStyleCnt="0">
        <dgm:presLayoutVars>
          <dgm:animLvl val="lvl"/>
          <dgm:resizeHandles val="exact"/>
        </dgm:presLayoutVars>
      </dgm:prSet>
      <dgm:spPr/>
    </dgm:pt>
    <dgm:pt modelId="{DA67D520-019B-4FD7-8C30-C3BA80B6FD90}" type="pres">
      <dgm:prSet presAssocID="{3EB41518-30A1-4CE5-A6F2-F0F361F6EFF8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94845BD5-AAC0-4152-A6B4-DBDDD6868A5B}" type="pres">
      <dgm:prSet presAssocID="{EB533D58-F92D-4BA4-8306-80AB084FD961}" presName="spacer" presStyleCnt="0"/>
      <dgm:spPr/>
    </dgm:pt>
    <dgm:pt modelId="{417E89B4-CBEE-44B9-83B0-F79B02C8E95B}" type="pres">
      <dgm:prSet presAssocID="{80432705-50A3-41A6-9C8E-DD42DDFA3B02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90A310FA-7B1C-4A4C-9312-25DED38E1B4B}" type="pres">
      <dgm:prSet presAssocID="{665F1029-7723-4D4B-AAD6-F0739A54CF10}" presName="spacer" presStyleCnt="0"/>
      <dgm:spPr/>
    </dgm:pt>
    <dgm:pt modelId="{E0FEB389-F220-43FD-A690-DC9AE9B51EC6}" type="pres">
      <dgm:prSet presAssocID="{4DE7DBFF-760F-435F-A424-AAD3AE187D92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9C937924-AFF4-4AD2-9A87-DCE43AF8B427}" type="pres">
      <dgm:prSet presAssocID="{0F4CD2F4-33C0-42CC-80A0-B45EE19DB42F}" presName="spacer" presStyleCnt="0"/>
      <dgm:spPr/>
    </dgm:pt>
    <dgm:pt modelId="{E621BE89-0282-46B5-9321-BF8E69527838}" type="pres">
      <dgm:prSet presAssocID="{EF6C88F2-9B82-4C39-AE22-2D88DB50FF7E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ED967C12-27F8-4704-9B7D-3C1D7B76EA2C}" type="pres">
      <dgm:prSet presAssocID="{0E00DB6A-B434-45A6-A666-AFBEC5ECE0D3}" presName="spacer" presStyleCnt="0"/>
      <dgm:spPr/>
    </dgm:pt>
    <dgm:pt modelId="{8E789B71-7D4C-4546-A365-AF659C092344}" type="pres">
      <dgm:prSet presAssocID="{4F046B07-C1F7-41EF-9492-ACBF89B07D03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C24F7779-F892-42E9-9B31-0A177ED4F9BF}" type="pres">
      <dgm:prSet presAssocID="{E6F6022C-6B04-4F80-8B32-710A0E5DBB1B}" presName="spacer" presStyleCnt="0"/>
      <dgm:spPr/>
    </dgm:pt>
    <dgm:pt modelId="{AEEE37A1-1D48-4C6A-89A0-F50305B45C86}" type="pres">
      <dgm:prSet presAssocID="{AD0A01AD-F4C8-4895-AB0D-85ABBB1FEDE0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E24B5816-15A2-4C9A-8280-3160D0EB2E1F}" type="pres">
      <dgm:prSet presAssocID="{E2E50791-4153-45D5-87E3-F73F9DE78420}" presName="spacer" presStyleCnt="0"/>
      <dgm:spPr/>
    </dgm:pt>
    <dgm:pt modelId="{D5A8F4AF-22E7-451A-9D13-70945CD72B65}" type="pres">
      <dgm:prSet presAssocID="{26031360-AD2B-4DB5-90CE-EA4E89CFA438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D8C2210C-2736-4043-8D49-597C43D76EAF}" srcId="{C9B7485B-1764-4C62-B963-06ACFD1703CE}" destId="{EF6C88F2-9B82-4C39-AE22-2D88DB50FF7E}" srcOrd="3" destOrd="0" parTransId="{8EFE8DF1-AAD6-491F-981D-D97ACB8394E4}" sibTransId="{0E00DB6A-B434-45A6-A666-AFBEC5ECE0D3}"/>
    <dgm:cxn modelId="{26549614-C03C-4028-9341-009B82444064}" type="presOf" srcId="{EF6C88F2-9B82-4C39-AE22-2D88DB50FF7E}" destId="{E621BE89-0282-46B5-9321-BF8E69527838}" srcOrd="0" destOrd="0" presId="urn:microsoft.com/office/officeart/2005/8/layout/vList2"/>
    <dgm:cxn modelId="{CAF72F2B-3795-4641-9B8A-9AB3A22DBDD1}" type="presOf" srcId="{4DE7DBFF-760F-435F-A424-AAD3AE187D92}" destId="{E0FEB389-F220-43FD-A690-DC9AE9B51EC6}" srcOrd="0" destOrd="0" presId="urn:microsoft.com/office/officeart/2005/8/layout/vList2"/>
    <dgm:cxn modelId="{CBEDA33B-BE3C-4D57-8E64-2EB5A472FAD9}" srcId="{C9B7485B-1764-4C62-B963-06ACFD1703CE}" destId="{3EB41518-30A1-4CE5-A6F2-F0F361F6EFF8}" srcOrd="0" destOrd="0" parTransId="{5323EF23-2DD8-4754-94B0-DB1B514A7549}" sibTransId="{EB533D58-F92D-4BA4-8306-80AB084FD961}"/>
    <dgm:cxn modelId="{D8CE8E5F-E203-4650-8FB3-21246548FFCE}" type="presOf" srcId="{3EB41518-30A1-4CE5-A6F2-F0F361F6EFF8}" destId="{DA67D520-019B-4FD7-8C30-C3BA80B6FD90}" srcOrd="0" destOrd="0" presId="urn:microsoft.com/office/officeart/2005/8/layout/vList2"/>
    <dgm:cxn modelId="{0AC75B65-6781-4E0A-B5C2-F25FC77CE24B}" type="presOf" srcId="{4F046B07-C1F7-41EF-9492-ACBF89B07D03}" destId="{8E789B71-7D4C-4546-A365-AF659C092344}" srcOrd="0" destOrd="0" presId="urn:microsoft.com/office/officeart/2005/8/layout/vList2"/>
    <dgm:cxn modelId="{45696980-F5EF-43D7-9A2A-8296F55F41F7}" type="presOf" srcId="{C9B7485B-1764-4C62-B963-06ACFD1703CE}" destId="{E406CBD3-138D-44B7-8DBA-37D090580085}" srcOrd="0" destOrd="0" presId="urn:microsoft.com/office/officeart/2005/8/layout/vList2"/>
    <dgm:cxn modelId="{48AFCE80-2F49-45E5-B12B-2DF4BA5D8DEA}" srcId="{C9B7485B-1764-4C62-B963-06ACFD1703CE}" destId="{4DE7DBFF-760F-435F-A424-AAD3AE187D92}" srcOrd="2" destOrd="0" parTransId="{9FFFD2ED-10DF-4A42-809E-EBDF30D53BE5}" sibTransId="{0F4CD2F4-33C0-42CC-80A0-B45EE19DB42F}"/>
    <dgm:cxn modelId="{8F61808A-C464-4B20-AA50-C2A58378E940}" srcId="{C9B7485B-1764-4C62-B963-06ACFD1703CE}" destId="{AD0A01AD-F4C8-4895-AB0D-85ABBB1FEDE0}" srcOrd="5" destOrd="0" parTransId="{E709D152-2636-4F1F-BB78-A3B5B105689D}" sibTransId="{E2E50791-4153-45D5-87E3-F73F9DE78420}"/>
    <dgm:cxn modelId="{A056E68D-C9AB-46BB-AC48-6840E9B6B628}" srcId="{C9B7485B-1764-4C62-B963-06ACFD1703CE}" destId="{80432705-50A3-41A6-9C8E-DD42DDFA3B02}" srcOrd="1" destOrd="0" parTransId="{F8DBC19C-7A28-4A4C-8330-5F672AA6D008}" sibTransId="{665F1029-7723-4D4B-AAD6-F0739A54CF10}"/>
    <dgm:cxn modelId="{8A04C8A0-7CA8-4CFD-83D7-E23121F8C1DA}" type="presOf" srcId="{AD0A01AD-F4C8-4895-AB0D-85ABBB1FEDE0}" destId="{AEEE37A1-1D48-4C6A-89A0-F50305B45C86}" srcOrd="0" destOrd="0" presId="urn:microsoft.com/office/officeart/2005/8/layout/vList2"/>
    <dgm:cxn modelId="{B124A6D7-8E46-4BE9-92DD-6B6CCBF3F8D1}" srcId="{C9B7485B-1764-4C62-B963-06ACFD1703CE}" destId="{26031360-AD2B-4DB5-90CE-EA4E89CFA438}" srcOrd="6" destOrd="0" parTransId="{9B3807EA-98C3-4F4D-B217-3FEBD8348F96}" sibTransId="{4DB2D527-EAA3-4AA3-9C21-05BD6699E91F}"/>
    <dgm:cxn modelId="{A8A0A1DE-CC31-4C88-9558-40165A9AEA03}" srcId="{C9B7485B-1764-4C62-B963-06ACFD1703CE}" destId="{4F046B07-C1F7-41EF-9492-ACBF89B07D03}" srcOrd="4" destOrd="0" parTransId="{7F15BB07-5078-4996-917E-EEEF689F1D3A}" sibTransId="{E6F6022C-6B04-4F80-8B32-710A0E5DBB1B}"/>
    <dgm:cxn modelId="{2DEEDDDF-E687-4F91-A4C9-B231E88C3EB8}" type="presOf" srcId="{80432705-50A3-41A6-9C8E-DD42DDFA3B02}" destId="{417E89B4-CBEE-44B9-83B0-F79B02C8E95B}" srcOrd="0" destOrd="0" presId="urn:microsoft.com/office/officeart/2005/8/layout/vList2"/>
    <dgm:cxn modelId="{B47970E4-A2ED-441B-A8B8-F1D73C5EC77E}" type="presOf" srcId="{26031360-AD2B-4DB5-90CE-EA4E89CFA438}" destId="{D5A8F4AF-22E7-451A-9D13-70945CD72B65}" srcOrd="0" destOrd="0" presId="urn:microsoft.com/office/officeart/2005/8/layout/vList2"/>
    <dgm:cxn modelId="{CEA0D7A2-232A-4D0C-BBEE-3CFEB93A3AE0}" type="presParOf" srcId="{E406CBD3-138D-44B7-8DBA-37D090580085}" destId="{DA67D520-019B-4FD7-8C30-C3BA80B6FD90}" srcOrd="0" destOrd="0" presId="urn:microsoft.com/office/officeart/2005/8/layout/vList2"/>
    <dgm:cxn modelId="{C11ED9E0-5B64-4C35-A8FB-2B7E59C7ABA4}" type="presParOf" srcId="{E406CBD3-138D-44B7-8DBA-37D090580085}" destId="{94845BD5-AAC0-4152-A6B4-DBDDD6868A5B}" srcOrd="1" destOrd="0" presId="urn:microsoft.com/office/officeart/2005/8/layout/vList2"/>
    <dgm:cxn modelId="{742B4300-A771-48A0-A77B-99B46363437C}" type="presParOf" srcId="{E406CBD3-138D-44B7-8DBA-37D090580085}" destId="{417E89B4-CBEE-44B9-83B0-F79B02C8E95B}" srcOrd="2" destOrd="0" presId="urn:microsoft.com/office/officeart/2005/8/layout/vList2"/>
    <dgm:cxn modelId="{B7F2767D-A7BD-478C-8C37-49C0941DA901}" type="presParOf" srcId="{E406CBD3-138D-44B7-8DBA-37D090580085}" destId="{90A310FA-7B1C-4A4C-9312-25DED38E1B4B}" srcOrd="3" destOrd="0" presId="urn:microsoft.com/office/officeart/2005/8/layout/vList2"/>
    <dgm:cxn modelId="{70BD0E08-42CF-4924-9B91-7534FE6E6C94}" type="presParOf" srcId="{E406CBD3-138D-44B7-8DBA-37D090580085}" destId="{E0FEB389-F220-43FD-A690-DC9AE9B51EC6}" srcOrd="4" destOrd="0" presId="urn:microsoft.com/office/officeart/2005/8/layout/vList2"/>
    <dgm:cxn modelId="{7749B485-FDF6-4E24-A7AE-04B68CB538C6}" type="presParOf" srcId="{E406CBD3-138D-44B7-8DBA-37D090580085}" destId="{9C937924-AFF4-4AD2-9A87-DCE43AF8B427}" srcOrd="5" destOrd="0" presId="urn:microsoft.com/office/officeart/2005/8/layout/vList2"/>
    <dgm:cxn modelId="{D8E1156E-25EC-4FB7-8013-3827A822C47E}" type="presParOf" srcId="{E406CBD3-138D-44B7-8DBA-37D090580085}" destId="{E621BE89-0282-46B5-9321-BF8E69527838}" srcOrd="6" destOrd="0" presId="urn:microsoft.com/office/officeart/2005/8/layout/vList2"/>
    <dgm:cxn modelId="{9EB18F1E-BDD7-432C-A8B1-7C8B8CB8C417}" type="presParOf" srcId="{E406CBD3-138D-44B7-8DBA-37D090580085}" destId="{ED967C12-27F8-4704-9B7D-3C1D7B76EA2C}" srcOrd="7" destOrd="0" presId="urn:microsoft.com/office/officeart/2005/8/layout/vList2"/>
    <dgm:cxn modelId="{F245CB17-639F-4E26-9C69-DABC0504607B}" type="presParOf" srcId="{E406CBD3-138D-44B7-8DBA-37D090580085}" destId="{8E789B71-7D4C-4546-A365-AF659C092344}" srcOrd="8" destOrd="0" presId="urn:microsoft.com/office/officeart/2005/8/layout/vList2"/>
    <dgm:cxn modelId="{D8122370-8E3E-4725-8A80-6AE320819A67}" type="presParOf" srcId="{E406CBD3-138D-44B7-8DBA-37D090580085}" destId="{C24F7779-F892-42E9-9B31-0A177ED4F9BF}" srcOrd="9" destOrd="0" presId="urn:microsoft.com/office/officeart/2005/8/layout/vList2"/>
    <dgm:cxn modelId="{BE192819-02AE-4E44-BE34-6A4DC99CC403}" type="presParOf" srcId="{E406CBD3-138D-44B7-8DBA-37D090580085}" destId="{AEEE37A1-1D48-4C6A-89A0-F50305B45C86}" srcOrd="10" destOrd="0" presId="urn:microsoft.com/office/officeart/2005/8/layout/vList2"/>
    <dgm:cxn modelId="{C8CD5C42-D06D-4683-B6D8-6CAA8C564497}" type="presParOf" srcId="{E406CBD3-138D-44B7-8DBA-37D090580085}" destId="{E24B5816-15A2-4C9A-8280-3160D0EB2E1F}" srcOrd="11" destOrd="0" presId="urn:microsoft.com/office/officeart/2005/8/layout/vList2"/>
    <dgm:cxn modelId="{5521D580-D1E3-4CAB-8212-4CA5631AD075}" type="presParOf" srcId="{E406CBD3-138D-44B7-8DBA-37D090580085}" destId="{D5A8F4AF-22E7-451A-9D13-70945CD72B65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67D520-019B-4FD7-8C30-C3BA80B6FD90}">
      <dsp:nvSpPr>
        <dsp:cNvPr id="0" name=""/>
        <dsp:cNvSpPr/>
      </dsp:nvSpPr>
      <dsp:spPr>
        <a:xfrm>
          <a:off x="0" y="108176"/>
          <a:ext cx="10515600" cy="556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Era where RC cars moved its paradigm from simply scale models to high-performance models.</a:t>
          </a:r>
        </a:p>
      </dsp:txBody>
      <dsp:txXfrm>
        <a:off x="27149" y="135325"/>
        <a:ext cx="10461302" cy="501854"/>
      </dsp:txXfrm>
    </dsp:sp>
    <dsp:sp modelId="{417E89B4-CBEE-44B9-83B0-F79B02C8E95B}">
      <dsp:nvSpPr>
        <dsp:cNvPr id="0" name=""/>
        <dsp:cNvSpPr/>
      </dsp:nvSpPr>
      <dsp:spPr>
        <a:xfrm>
          <a:off x="0" y="704648"/>
          <a:ext cx="10515600" cy="556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Produced its award-winning buggy model, RC10 in 1984.</a:t>
          </a:r>
        </a:p>
      </dsp:txBody>
      <dsp:txXfrm>
        <a:off x="27149" y="731797"/>
        <a:ext cx="10461302" cy="501854"/>
      </dsp:txXfrm>
    </dsp:sp>
    <dsp:sp modelId="{E0FEB389-F220-43FD-A690-DC9AE9B51EC6}">
      <dsp:nvSpPr>
        <dsp:cNvPr id="0" name=""/>
        <dsp:cNvSpPr/>
      </dsp:nvSpPr>
      <dsp:spPr>
        <a:xfrm>
          <a:off x="0" y="1301120"/>
          <a:ext cx="10515600" cy="556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High- Grade car that featured aircraft-grade aluminum alloy body chassis. It also contained a transmission with adjustable ball differential that allowed the car to tune to any track conditions.</a:t>
          </a:r>
        </a:p>
      </dsp:txBody>
      <dsp:txXfrm>
        <a:off x="27149" y="1328269"/>
        <a:ext cx="10461302" cy="501854"/>
      </dsp:txXfrm>
    </dsp:sp>
    <dsp:sp modelId="{E621BE89-0282-46B5-9321-BF8E69527838}">
      <dsp:nvSpPr>
        <dsp:cNvPr id="0" name=""/>
        <dsp:cNvSpPr/>
      </dsp:nvSpPr>
      <dsp:spPr>
        <a:xfrm>
          <a:off x="0" y="1897592"/>
          <a:ext cx="10515600" cy="556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In 1985, Tamiya introduced a 4WD buggy called the HotShot.</a:t>
          </a:r>
        </a:p>
      </dsp:txBody>
      <dsp:txXfrm>
        <a:off x="27149" y="1924741"/>
        <a:ext cx="10461302" cy="501854"/>
      </dsp:txXfrm>
    </dsp:sp>
    <dsp:sp modelId="{8E789B71-7D4C-4546-A365-AF659C092344}">
      <dsp:nvSpPr>
        <dsp:cNvPr id="0" name=""/>
        <dsp:cNvSpPr/>
      </dsp:nvSpPr>
      <dsp:spPr>
        <a:xfrm>
          <a:off x="0" y="2494065"/>
          <a:ext cx="10515600" cy="556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Model was designed to survive slippery and dusty surfaces and claimed to be faster than its 2WD models.</a:t>
          </a:r>
        </a:p>
      </dsp:txBody>
      <dsp:txXfrm>
        <a:off x="27149" y="2521214"/>
        <a:ext cx="10461302" cy="501854"/>
      </dsp:txXfrm>
    </dsp:sp>
    <dsp:sp modelId="{AEEE37A1-1D48-4C6A-89A0-F50305B45C86}">
      <dsp:nvSpPr>
        <dsp:cNvPr id="0" name=""/>
        <dsp:cNvSpPr/>
      </dsp:nvSpPr>
      <dsp:spPr>
        <a:xfrm>
          <a:off x="0" y="3090537"/>
          <a:ext cx="10515600" cy="556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Year of 1988 witnessed the popularity burst of 4WD off-road RC cars.</a:t>
          </a:r>
        </a:p>
      </dsp:txBody>
      <dsp:txXfrm>
        <a:off x="27149" y="3117686"/>
        <a:ext cx="10461302" cy="501854"/>
      </dsp:txXfrm>
    </dsp:sp>
    <dsp:sp modelId="{D5A8F4AF-22E7-451A-9D13-70945CD72B65}">
      <dsp:nvSpPr>
        <dsp:cNvPr id="0" name=""/>
        <dsp:cNvSpPr/>
      </dsp:nvSpPr>
      <dsp:spPr>
        <a:xfrm>
          <a:off x="0" y="3687009"/>
          <a:ext cx="10515600" cy="556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In 1989, Team Associated heated up the Associated-Losi rivalry by introducing another great car, the RC10L pan car.</a:t>
          </a:r>
        </a:p>
      </dsp:txBody>
      <dsp:txXfrm>
        <a:off x="27149" y="3714158"/>
        <a:ext cx="10461302" cy="5018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3520-E0BF-4EAB-851F-AC913B4073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0BA5E1-7707-474D-B437-139830E108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2C1FE-9185-4CDC-92B4-84245991A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8B84E-6F1F-4F8A-A622-7995FD3C9EA3}" type="datetimeFigureOut">
              <a:rPr lang="en-SG" smtClean="0"/>
              <a:t>26/1/2024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6E25E-D5EA-4E9C-9077-1676ED9BF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FDBFD-A032-47D5-9796-347B72550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B4DCD-60C5-46E3-9110-B78BAE3968F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87916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868DC-265B-48D6-9977-B301AF1F8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640A7E-E809-47FA-A84D-26FEBD1BB9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A43EB-CEA9-4974-BE2A-0BA2C5751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8B84E-6F1F-4F8A-A622-7995FD3C9EA3}" type="datetimeFigureOut">
              <a:rPr lang="en-SG" smtClean="0"/>
              <a:t>26/1/2024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A4172-7778-4A4E-AC54-0E8BC98F7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D7CF6-5D29-487F-8968-F792F23E2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B4DCD-60C5-46E3-9110-B78BAE3968F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31147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3DB69C-35A7-4707-AE3E-34D2BEA63D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550E96-FCF5-41F1-A93D-9AF8F4CF95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7F914-238C-4AE6-8EDF-E2A32395A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8B84E-6F1F-4F8A-A622-7995FD3C9EA3}" type="datetimeFigureOut">
              <a:rPr lang="en-SG" smtClean="0"/>
              <a:t>26/1/2024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0648B-B6FA-4800-908A-39FC8C4BE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3B9B7-8908-41FD-8EAC-A0FF371B7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B4DCD-60C5-46E3-9110-B78BAE3968F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77753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0F95B-3740-4CE7-8572-BB631809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00499-A267-43A8-89E9-4C5686454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78316-9CA1-4FD6-BEE5-235DD8F30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8B84E-6F1F-4F8A-A622-7995FD3C9EA3}" type="datetimeFigureOut">
              <a:rPr lang="en-SG" smtClean="0"/>
              <a:t>26/1/2024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CDBDE-A518-4223-A746-FB171AA74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9B3C-369C-48B8-81FC-584C27D6F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B4DCD-60C5-46E3-9110-B78BAE3968F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83232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9CE0A-5813-4BCA-A224-BDF2E172D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459A88-56C2-4CD2-BDC1-A06C0D4C65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17DE2-F83E-40D7-A90E-49F7BDFE3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8B84E-6F1F-4F8A-A622-7995FD3C9EA3}" type="datetimeFigureOut">
              <a:rPr lang="en-SG" smtClean="0"/>
              <a:t>26/1/2024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4C294-1061-4E94-9380-41765D19B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810C2-B8D9-4846-8DFA-7222484F0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B4DCD-60C5-46E3-9110-B78BAE3968F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8233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9E7D1-DBB4-46C0-B2F6-563DCA887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84C3F-778E-4958-AB83-4621F7B323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B2FCC-4366-45A2-A820-977D3A3398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FF78D-3119-4F7C-8CCD-7E81CBF14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8B84E-6F1F-4F8A-A622-7995FD3C9EA3}" type="datetimeFigureOut">
              <a:rPr lang="en-SG" smtClean="0"/>
              <a:t>26/1/2024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BBF3A5-37A1-4D0B-A296-2038966FF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BD9055-96FC-4F16-84D1-E69DD23B9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B4DCD-60C5-46E3-9110-B78BAE3968F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54297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CB57B-231E-46BD-9A7F-C391695A4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B235C8-977C-49C2-95DB-2B7C1C28A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A81298-66C8-48F9-9C2D-73A344BE2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3C3C41-BA0F-4B3F-8A57-7AD22DD3D3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CB0B35-5061-492A-AA20-E9B27E9DE8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A9F6BB-203F-46C0-82A3-DB9D41570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8B84E-6F1F-4F8A-A622-7995FD3C9EA3}" type="datetimeFigureOut">
              <a:rPr lang="en-SG" smtClean="0"/>
              <a:t>26/1/2024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6D1363-AB4A-4BFF-9C44-0FBDBF00A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E0273F-95D6-470A-A698-172AFA7D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B4DCD-60C5-46E3-9110-B78BAE3968F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43085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07197-0550-424D-BE55-3E4B8FCD3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516EE6-CD24-49A2-857A-2E2E72642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8B84E-6F1F-4F8A-A622-7995FD3C9EA3}" type="datetimeFigureOut">
              <a:rPr lang="en-SG" smtClean="0"/>
              <a:t>26/1/2024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1EDE1-A7B9-4383-8C17-BB292694D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4DED66-1F85-4E86-967D-AF468FC04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B4DCD-60C5-46E3-9110-B78BAE3968F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11632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A52EC5-A1EE-461D-A6BC-0587D9DB7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8B84E-6F1F-4F8A-A622-7995FD3C9EA3}" type="datetimeFigureOut">
              <a:rPr lang="en-SG" smtClean="0"/>
              <a:t>26/1/2024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674590-824E-4857-9BD5-8AB75F2D3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F3B5C-FBBA-4221-8ECF-207EBC4DA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B4DCD-60C5-46E3-9110-B78BAE3968F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683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195F4-50ED-4247-8DED-925C421EE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EF3CE-4D34-4D32-887D-5ACACBAE0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19F5BF-3256-4534-BB58-B66B90266C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5DDF20-A578-4655-9023-B0B33DB64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8B84E-6F1F-4F8A-A622-7995FD3C9EA3}" type="datetimeFigureOut">
              <a:rPr lang="en-SG" smtClean="0"/>
              <a:t>26/1/2024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54512E-28B2-4A6C-8A8A-D185F6E9F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0DC56F-4229-4D8B-8E6D-11AC9FD63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B4DCD-60C5-46E3-9110-B78BAE3968F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5081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0FE8E-08E4-407F-A1F7-121D4116F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6C38B9-8722-418A-957D-567625F25B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B708A9-2E69-46BC-BA6C-7F8E684FBB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1C1817-DE8E-4A24-A0C2-45CD70D81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8B84E-6F1F-4F8A-A622-7995FD3C9EA3}" type="datetimeFigureOut">
              <a:rPr lang="en-SG" smtClean="0"/>
              <a:t>26/1/2024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94E49A-48BD-4B08-85AF-44D53BD3A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B4B6F1-7BEF-482C-8DEB-3D04DB614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B4DCD-60C5-46E3-9110-B78BAE3968F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93756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2534AA-9199-406D-932A-713999FF3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5797C-A03E-4D32-A9F8-D1A09FE75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1D84C2-CA1F-4D4B-AAC9-6604A23E20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8B84E-6F1F-4F8A-A622-7995FD3C9EA3}" type="datetimeFigureOut">
              <a:rPr lang="en-SG" smtClean="0"/>
              <a:t>26/1/2024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892E9-B3B8-4DC4-97E1-BB37CC56F3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EC6FA-BAB4-46ED-A311-4B97B3E64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B4DCD-60C5-46E3-9110-B78BAE3968F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66266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606440-DDA2-4F38-A998-DC1761AB8B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1008993"/>
            <a:ext cx="9231410" cy="3542045"/>
          </a:xfrm>
        </p:spPr>
        <p:txBody>
          <a:bodyPr anchor="b">
            <a:normAutofit/>
          </a:bodyPr>
          <a:lstStyle/>
          <a:p>
            <a:pPr algn="l"/>
            <a:r>
              <a:rPr lang="en-US" sz="11500" b="1">
                <a:latin typeface="Arial" panose="020B0604020202020204" pitchFamily="34" charset="0"/>
                <a:cs typeface="Arial" panose="020B0604020202020204" pitchFamily="34" charset="0"/>
              </a:rPr>
              <a:t>Sajib Kumar Dhali</a:t>
            </a:r>
            <a:r>
              <a:rPr lang="en-US" sz="11500"/>
              <a:t> </a:t>
            </a:r>
            <a:endParaRPr lang="en-SG" sz="115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749F9F-92ED-466F-8C76-FF4F5D41E1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4582814"/>
            <a:ext cx="7132335" cy="1312657"/>
          </a:xfrm>
        </p:spPr>
        <p:txBody>
          <a:bodyPr anchor="t">
            <a:normAutofit/>
          </a:bodyPr>
          <a:lstStyle/>
          <a:p>
            <a:pPr algn="l"/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200" dirty="0"/>
          </a:p>
          <a:p>
            <a:pPr algn="l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RC Cars Presentation</a:t>
            </a:r>
            <a:endParaRPr lang="en-SG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709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E5328-2A93-4C7A-B3AC-4FEEFEBCE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A432A-5AA2-4C8F-AC69-1B3B2CB94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To construct and test the Transmitter circuit with DIP/Tact switches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To construct and test the Receiver circuit with DIP LEDs.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To construct and test Relay circuit.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To test the full function of RC car.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To present the RC car project</a:t>
            </a:r>
            <a:endParaRPr lang="en-SG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579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1DC16-BBFA-4241-9127-AF2B413A3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Explanation And Description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78B1828-B080-4AFC-95DA-99F32377F1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4039561"/>
              </p:ext>
            </p:extLst>
          </p:nvPr>
        </p:nvGraphicFramePr>
        <p:xfrm>
          <a:off x="745436" y="1494320"/>
          <a:ext cx="11035746" cy="52089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8582">
                  <a:extLst>
                    <a:ext uri="{9D8B030D-6E8A-4147-A177-3AD203B41FA5}">
                      <a16:colId xmlns:a16="http://schemas.microsoft.com/office/drawing/2014/main" val="4223231889"/>
                    </a:ext>
                  </a:extLst>
                </a:gridCol>
                <a:gridCol w="3678582">
                  <a:extLst>
                    <a:ext uri="{9D8B030D-6E8A-4147-A177-3AD203B41FA5}">
                      <a16:colId xmlns:a16="http://schemas.microsoft.com/office/drawing/2014/main" val="798880879"/>
                    </a:ext>
                  </a:extLst>
                </a:gridCol>
                <a:gridCol w="3678582">
                  <a:extLst>
                    <a:ext uri="{9D8B030D-6E8A-4147-A177-3AD203B41FA5}">
                      <a16:colId xmlns:a16="http://schemas.microsoft.com/office/drawing/2014/main" val="1087729672"/>
                    </a:ext>
                  </a:extLst>
                </a:gridCol>
              </a:tblGrid>
              <a:tr h="634642">
                <a:tc>
                  <a:txBody>
                    <a:bodyPr/>
                    <a:lstStyle/>
                    <a:p>
                      <a:endParaRPr lang="en-SG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350799"/>
                  </a:ext>
                </a:extLst>
              </a:tr>
              <a:tr h="634642">
                <a:tc rowSpan="6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Transmitter</a:t>
                      </a:r>
                    </a:p>
                    <a:p>
                      <a:pPr algn="ctr"/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with</a:t>
                      </a:r>
                    </a:p>
                    <a:p>
                      <a:pPr algn="ctr"/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DIP/Tact</a:t>
                      </a:r>
                    </a:p>
                    <a:p>
                      <a:pPr algn="ctr"/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switch</a:t>
                      </a:r>
                      <a:endParaRPr lang="en-SG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Vero Board (size 60 mm x 60 mm)</a:t>
                      </a:r>
                      <a:endParaRPr lang="en-SG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5927818"/>
                  </a:ext>
                </a:extLst>
              </a:tr>
              <a:tr h="634642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Transceiver module - Bravo T868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7537445"/>
                  </a:ext>
                </a:extLst>
              </a:tr>
              <a:tr h="634642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Resistors, 10k ohm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5902869"/>
                  </a:ext>
                </a:extLst>
              </a:tr>
              <a:tr h="634642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DIP Switch (8 ways)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4417142"/>
                  </a:ext>
                </a:extLst>
              </a:tr>
              <a:tr h="634642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Tactile Switch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0304953"/>
                  </a:ext>
                </a:extLst>
              </a:tr>
              <a:tr h="1390176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 pin Female SIL, Right-Angle Long Body turns pins socket</a:t>
                      </a:r>
                      <a:endParaRPr lang="en-SG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6959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0971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6A1B1-47C6-4F03-9025-7776FE3F8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AABAAED-A29C-44EA-B912-FA0452EC64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00418"/>
              </p:ext>
            </p:extLst>
          </p:nvPr>
        </p:nvGraphicFramePr>
        <p:xfrm>
          <a:off x="838200" y="1825625"/>
          <a:ext cx="10515597" cy="48269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2838400697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410874239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103054369"/>
                    </a:ext>
                  </a:extLst>
                </a:gridCol>
              </a:tblGrid>
              <a:tr h="486697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Quality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6680841"/>
                  </a:ext>
                </a:extLst>
              </a:tr>
              <a:tr h="840052">
                <a:tc rowSpan="6"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Receiver</a:t>
                      </a:r>
                    </a:p>
                    <a:p>
                      <a:pPr algn="ctr"/>
                      <a:r>
                        <a:rPr lang="en-SG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with DIP</a:t>
                      </a:r>
                    </a:p>
                    <a:p>
                      <a:pPr algn="ctr"/>
                      <a:r>
                        <a:rPr lang="en-SG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Vero Board (size 60 mm x 60 mm)</a:t>
                      </a:r>
                      <a:endParaRPr lang="en-SG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1168936"/>
                  </a:ext>
                </a:extLst>
              </a:tr>
              <a:tr h="840052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Transceiver module - Bravo T868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206076"/>
                  </a:ext>
                </a:extLst>
              </a:tr>
              <a:tr h="486697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Resistors, 180 ohm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3756041"/>
                  </a:ext>
                </a:extLst>
              </a:tr>
              <a:tr h="48669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DIP LEDs (8 arrays)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1090682"/>
                  </a:ext>
                </a:extLst>
              </a:tr>
              <a:tr h="1200074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 pin Female SIL, Right-Angle Long Body turns pins socket</a:t>
                      </a:r>
                      <a:endParaRPr lang="en-SG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734064"/>
                  </a:ext>
                </a:extLst>
              </a:tr>
              <a:tr h="486697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Female SIL header (5 pins)</a:t>
                      </a:r>
                      <a:endParaRPr lang="en-SG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1922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2992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B7714-93F6-447C-A839-6968A10B0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0DCD0D5-ACD7-4A48-92FD-5506D4EB8C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8158076"/>
              </p:ext>
            </p:extLst>
          </p:nvPr>
        </p:nvGraphicFramePr>
        <p:xfrm>
          <a:off x="900332" y="1871003"/>
          <a:ext cx="10453464" cy="45016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84488">
                  <a:extLst>
                    <a:ext uri="{9D8B030D-6E8A-4147-A177-3AD203B41FA5}">
                      <a16:colId xmlns:a16="http://schemas.microsoft.com/office/drawing/2014/main" val="949463341"/>
                    </a:ext>
                  </a:extLst>
                </a:gridCol>
                <a:gridCol w="3484488">
                  <a:extLst>
                    <a:ext uri="{9D8B030D-6E8A-4147-A177-3AD203B41FA5}">
                      <a16:colId xmlns:a16="http://schemas.microsoft.com/office/drawing/2014/main" val="218199037"/>
                    </a:ext>
                  </a:extLst>
                </a:gridCol>
                <a:gridCol w="3484488">
                  <a:extLst>
                    <a:ext uri="{9D8B030D-6E8A-4147-A177-3AD203B41FA5}">
                      <a16:colId xmlns:a16="http://schemas.microsoft.com/office/drawing/2014/main" val="4170355171"/>
                    </a:ext>
                  </a:extLst>
                </a:gridCol>
              </a:tblGrid>
              <a:tr h="418860">
                <a:tc>
                  <a:txBody>
                    <a:bodyPr/>
                    <a:lstStyle/>
                    <a:p>
                      <a:pPr algn="ctr"/>
                      <a:endParaRPr lang="en-SG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Quality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8650862"/>
                  </a:ext>
                </a:extLst>
              </a:tr>
              <a:tr h="731921">
                <a:tc rowSpan="9"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Receiver</a:t>
                      </a:r>
                    </a:p>
                    <a:p>
                      <a:pPr algn="ctr"/>
                      <a:r>
                        <a:rPr lang="en-SG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With Relay</a:t>
                      </a:r>
                    </a:p>
                    <a:p>
                      <a:pPr algn="ctr"/>
                      <a:r>
                        <a:rPr lang="en-SG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Vero Board (size 60 mm x 60 mm)</a:t>
                      </a:r>
                      <a:endParaRPr lang="en-SG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1259075"/>
                  </a:ext>
                </a:extLst>
              </a:tr>
              <a:tr h="418860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Diode – IN4001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848016"/>
                  </a:ext>
                </a:extLst>
              </a:tr>
              <a:tr h="418860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IC ULN 2003A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6431634"/>
                  </a:ext>
                </a:extLst>
              </a:tr>
              <a:tr h="418860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 pins IC holder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9663025"/>
                  </a:ext>
                </a:extLst>
              </a:tr>
              <a:tr h="418860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Female SIL header (5 pins)</a:t>
                      </a:r>
                      <a:endParaRPr lang="en-SG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5494756"/>
                  </a:ext>
                </a:extLst>
              </a:tr>
              <a:tr h="418860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Relay (DPDT, 5V)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5645981"/>
                  </a:ext>
                </a:extLst>
              </a:tr>
              <a:tr h="418860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pin type – SIL female header</a:t>
                      </a:r>
                      <a:endParaRPr lang="en-SG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4598299"/>
                  </a:ext>
                </a:extLst>
              </a:tr>
              <a:tr h="418860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 pins IC holder for Relay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3961835"/>
                  </a:ext>
                </a:extLst>
              </a:tr>
              <a:tr h="418860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DC motor, 5V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4595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7151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BD334-7D3C-47BE-9046-51C607677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Requirements And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B1FF9-312D-47F7-B603-D9C73CD57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34301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E48E-0BBE-4C5E-94B0-85D2496B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Planning And Schedule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60411A-D507-A8A2-73B1-11F1D9DE6395}"/>
              </a:ext>
            </a:extLst>
          </p:cNvPr>
          <p:cNvSpPr txBox="1"/>
          <p:nvPr/>
        </p:nvSpPr>
        <p:spPr>
          <a:xfrm>
            <a:off x="5749527" y="3059668"/>
            <a:ext cx="60989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/>
              <a:t>   ( Transmitter ) 20 April – 21 April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2A0BD1DB-F23F-C38C-8202-F3E543A0A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0552" y="1724352"/>
            <a:ext cx="2662393" cy="396599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A0ADC1-201F-BC02-CB6C-A8C8A6D20FC4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10800000" flipV="1">
            <a:off x="838198" y="1518047"/>
            <a:ext cx="10841831" cy="462557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4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4EB89-712B-C9E9-7BE2-15AD6A69B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F78C7-98F9-6668-A29B-B7CB75A25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( Receiver with leds ) 25 April – 26 April </a:t>
            </a:r>
          </a:p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7125636-B850-D716-E7A6-1B3E6225A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61" y="2408370"/>
            <a:ext cx="5049739" cy="408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89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72FF38-089B-BC90-F25E-810628359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45594"/>
          </a:xfrm>
        </p:spPr>
        <p:txBody>
          <a:bodyPr/>
          <a:lstStyle/>
          <a:p>
            <a:r>
              <a:rPr lang="en-US"/>
              <a:t> ( </a:t>
            </a:r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Receiver with relax driver ) 27 April – 5 May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D9B87B2-D352-004F-928A-7314DB8B1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61154"/>
            <a:ext cx="3533407" cy="273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563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2A5AD-27D3-483D-AD97-A648DD738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903" y="3079552"/>
            <a:ext cx="10515600" cy="1653183"/>
          </a:xfrm>
        </p:spPr>
        <p:txBody>
          <a:bodyPr>
            <a:normAutofit/>
          </a:bodyPr>
          <a:lstStyle/>
          <a:p>
            <a:pPr algn="ctr"/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8863-A4DC-4FEA-8AC5-813720712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6940"/>
            <a:ext cx="10515600" cy="4836716"/>
          </a:xfrm>
        </p:spPr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364537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B9581-4ED4-4584-B70F-08B34572C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C74EA-D6A4-4391-BAF6-06D1465A8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36909"/>
            <a:ext cx="10515600" cy="5184180"/>
          </a:xfrm>
        </p:spPr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78962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12BD4D-B402-457A-B07B-7622282C2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SG" sz="4000" b="1">
                <a:latin typeface="Arial" panose="020B0604020202020204" pitchFamily="34" charset="0"/>
                <a:cs typeface="Arial" panose="020B0604020202020204" pitchFamily="34" charset="0"/>
              </a:rPr>
              <a:t>RC CAR HISTORY AND RATIONALE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E331E-30C4-4366-AE7F-7F1A211FC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First remote-controlled car ever created was the nitro-powered Ferrari 250LM.</a:t>
            </a:r>
          </a:p>
          <a:p>
            <a:r>
              <a:rPr lang="en-US" sz="160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70s saw the emergence of 1/8th scale nitro powered RC cars.</a:t>
            </a:r>
          </a:p>
          <a:p>
            <a:r>
              <a:rPr lang="en-US" sz="16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Very first RC vehicle, aptly called RC1 in 1971.</a:t>
            </a:r>
          </a:p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It was a 1/8 scale nitro-powered on-road pan car. Four years later, the company produced the next model, also a 1/8 scale nitro car, called RC100.</a:t>
            </a:r>
          </a:p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RC12E electric pan car in 1978</a:t>
            </a:r>
          </a:p>
          <a:p>
            <a:r>
              <a:rPr lang="en-US" sz="160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1979, Tamiya introduced off-road buggy cars to the hobby.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SG" sz="1600"/>
          </a:p>
        </p:txBody>
      </p:sp>
      <p:pic>
        <p:nvPicPr>
          <p:cNvPr id="5" name="Picture 4" descr="Toy cars lined up in a row on floor">
            <a:extLst>
              <a:ext uri="{FF2B5EF4-FFF2-40B4-BE49-F238E27FC236}">
                <a16:creationId xmlns:a16="http://schemas.microsoft.com/office/drawing/2014/main" id="{4FAFFA98-9910-D83A-9F3D-5E698BF978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03" r="18920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79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E6AFA7E-DEAB-4754-8F52-DB24C09702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9" r="6447" b="-3"/>
          <a:stretch/>
        </p:blipFill>
        <p:spPr>
          <a:xfrm>
            <a:off x="7967351" y="-1"/>
            <a:ext cx="4224651" cy="3346705"/>
          </a:xfrm>
          <a:custGeom>
            <a:avLst/>
            <a:gdLst/>
            <a:ahLst/>
            <a:cxnLst/>
            <a:rect l="l" t="t" r="r" b="b"/>
            <a:pathLst>
              <a:path w="422465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224651" y="0"/>
                </a:lnTo>
                <a:lnTo>
                  <a:pt x="422465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D1A4BF-31D0-48A1-AA9D-24DB271964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75" r="-2" b="19041"/>
          <a:stretch/>
        </p:blipFill>
        <p:spPr>
          <a:xfrm>
            <a:off x="4493435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832507" y="0"/>
                </a:lnTo>
                <a:lnTo>
                  <a:pt x="3282657" y="3346461"/>
                </a:lnTo>
                <a:lnTo>
                  <a:pt x="7698564" y="3346461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AD1FD1-56CA-4C7B-AA96-7AD1DBB379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57" r="2" b="7553"/>
          <a:stretch/>
        </p:blipFill>
        <p:spPr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0A6F75-49FD-43F7-A5CA-A412DA34B6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399" r="2" b="17120"/>
          <a:stretch/>
        </p:blipFill>
        <p:spPr>
          <a:xfrm>
            <a:off x="6350090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7DA61C3-F1E7-4CB9-9BC4-A4D5A90A6E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t="9305" r="-2" b="3749"/>
          <a:stretch/>
        </p:blipFill>
        <p:spPr>
          <a:xfrm>
            <a:off x="-1" y="3511295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02153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C8DE9-D3EA-4204-BB80-07CCFCD65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SG" sz="4800" b="1" dirty="0">
                <a:latin typeface="Arial" panose="020B0604020202020204" pitchFamily="34" charset="0"/>
                <a:cs typeface="Arial" panose="020B0604020202020204" pitchFamily="34" charset="0"/>
              </a:rPr>
              <a:t>80S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EA2E000-9A04-DD22-C4FD-8E6108D2728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8860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6C081-83CD-4E71-864A-F775306FC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152353-D13A-46EA-A3AB-406D8AC2C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2517421"/>
            <a:ext cx="4221041" cy="2819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CDCF45-AC16-4530-89EC-2B484723D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770" y="2435001"/>
            <a:ext cx="4851275" cy="290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213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082E8-3BA1-4581-8A5A-57D1CEAF3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90S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9D7FD-5FE3-4E30-B05C-0C11EBA7E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1994, Team Associated released its 1/10 scale gas truck called RC10GT.</a:t>
            </a:r>
          </a:p>
          <a:p>
            <a:r>
              <a:rPr lang="en-US" dirty="0"/>
              <a:t>HPI entered the RC market by releasing their very first vehicle called the Super F1.</a:t>
            </a:r>
          </a:p>
          <a:p>
            <a:r>
              <a:rPr lang="en-US" dirty="0" err="1"/>
              <a:t>Traxxas</a:t>
            </a:r>
            <a:r>
              <a:rPr lang="en-US" dirty="0"/>
              <a:t> also introduced its 2WD electric monster truck and stadium truck known as the Stampede and the Rustler.</a:t>
            </a:r>
          </a:p>
          <a:p>
            <a:r>
              <a:rPr lang="en-US" dirty="0"/>
              <a:t>Size of the cars also began to get smaller during this time – from 1/10-scale to 1/12 and eventually to 1/18. </a:t>
            </a:r>
          </a:p>
          <a:p>
            <a:r>
              <a:rPr lang="en-US" dirty="0"/>
              <a:t>Gas-powered cars became a hit.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03568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E561-FF90-4D94-91A6-009C30201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EC1C513-A3AB-4AC5-AA17-93F31CAE6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102" y="2854765"/>
            <a:ext cx="3771432" cy="22139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371B00-83BD-4959-BA8B-7DFF1ACCD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809" y="2412884"/>
            <a:ext cx="4277333" cy="309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221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7BFB7-C304-445E-83D6-1A7B6E3F3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SG" sz="5400" b="1" dirty="0">
                <a:latin typeface="Arial" panose="020B0604020202020204" pitchFamily="34" charset="0"/>
                <a:cs typeface="Arial" panose="020B0604020202020204" pitchFamily="34" charset="0"/>
              </a:rPr>
              <a:t>20S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E7383-5F00-4A98-8BF9-90B26052C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2000s was the era of rock crawlers and short course trucks.</a:t>
            </a:r>
          </a:p>
          <a:p>
            <a:r>
              <a:rPr lang="en-US" dirty="0"/>
              <a:t>Hobby witnessed a change in its radio system technology, from AM/FM to 2.4GHz. During this decade, RC manufacturers have started to use the 2.4GHz modules on their transmitter. </a:t>
            </a:r>
          </a:p>
          <a:p>
            <a:r>
              <a:rPr lang="en-US" dirty="0"/>
              <a:t>In 2004, the followers of the hobby shifted their attention to rock crawler models.</a:t>
            </a:r>
          </a:p>
          <a:p>
            <a:endParaRPr lang="en-US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62586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6EC5F-84BB-43E9-AB0C-7B48765B3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812CB0-F860-4EA9-9095-01D22E4A3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3916" y="2222059"/>
            <a:ext cx="5752394" cy="316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337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620</Words>
  <Application>Microsoft Office PowerPoint</Application>
  <PresentationFormat>Widescreen</PresentationFormat>
  <Paragraphs>101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Sajib Kumar Dhali </vt:lpstr>
      <vt:lpstr>RC CAR HISTORY AND RATIONALE</vt:lpstr>
      <vt:lpstr>PowerPoint Presentation</vt:lpstr>
      <vt:lpstr>80S</vt:lpstr>
      <vt:lpstr>PowerPoint Presentation</vt:lpstr>
      <vt:lpstr>90S</vt:lpstr>
      <vt:lpstr>PowerPoint Presentation</vt:lpstr>
      <vt:lpstr>20S</vt:lpstr>
      <vt:lpstr>PowerPoint Presentation</vt:lpstr>
      <vt:lpstr>Objectives</vt:lpstr>
      <vt:lpstr>Explanation And Description</vt:lpstr>
      <vt:lpstr>PowerPoint Presentation</vt:lpstr>
      <vt:lpstr>PowerPoint Presentation</vt:lpstr>
      <vt:lpstr>Requirements And Specifications</vt:lpstr>
      <vt:lpstr>Planning And Schedule</vt:lpstr>
      <vt:lpstr>PowerPoint Presentation</vt:lpstr>
      <vt:lpstr> ( Receiver with relax driver ) 27 April – 5 May</vt:lpstr>
      <vt:lpstr>Discussion</vt:lpstr>
      <vt:lpstr>Recommendation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JUZAILI SHAHMI B ABDUL JALAL</dc:creator>
  <cp:lastModifiedBy>SAJIB KUMAR DHALI</cp:lastModifiedBy>
  <cp:revision>14</cp:revision>
  <dcterms:created xsi:type="dcterms:W3CDTF">2022-04-12T22:45:34Z</dcterms:created>
  <dcterms:modified xsi:type="dcterms:W3CDTF">2024-01-26T03:36:22Z</dcterms:modified>
</cp:coreProperties>
</file>